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56" r:id="rId6"/>
    <p:sldId id="257" r:id="rId7"/>
    <p:sldId id="260" r:id="rId8"/>
    <p:sldId id="280" r:id="rId9"/>
    <p:sldId id="281" r:id="rId10"/>
    <p:sldId id="282" r:id="rId11"/>
    <p:sldId id="279" r:id="rId12"/>
    <p:sldId id="284" r:id="rId13"/>
    <p:sldId id="286" r:id="rId14"/>
    <p:sldId id="287" r:id="rId15"/>
    <p:sldId id="28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NGƯỜI DU LỊCH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1092098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Giải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bằng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phương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pháp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nhánh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altLang="en-US" sz="2000" b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latin typeface="Lato" panose="020F0502020204030203"/>
                <a:cs typeface="Times New Roman" panose="02020603050405020304" pitchFamily="18" charset="0"/>
              </a:rPr>
              <a:t>cân</a:t>
            </a:r>
            <a:endParaRPr lang="en-US" altLang="en-US" sz="2000" b="1" dirty="0">
              <a:latin typeface="Lato" panose="020F0502020204030203"/>
              <a:cs typeface="Times New Roman" panose="02020603050405020304" pitchFamily="18" charset="0"/>
            </a:endParaRPr>
          </a:p>
          <a:p>
            <a:pPr indent="-23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2060"/>
              </a:buClr>
              <a:buSzPct val="70000"/>
            </a:pPr>
            <a:r>
              <a:rPr lang="vi-V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Tính cận: </a:t>
            </a:r>
          </a:p>
          <a:p>
            <a:pPr marL="342866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Ký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min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=  min {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vi-VN" sz="2000" dirty="0">
                <a:cs typeface="Times New Roman" panose="02020603050405020304" pitchFamily="18" charset="0"/>
              </a:rPr>
              <a:t>(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vi-VN" sz="2000" dirty="0">
                <a:cs typeface="Times New Roman" panose="02020603050405020304" pitchFamily="18" charset="0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= 1, 2, ...,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j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nhỏ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nhất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giữa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endParaRPr lang="en-GB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342866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Cần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ước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lượng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đầy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đủ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nhánh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tại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tương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ứng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với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bộ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phận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(1,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, . . .,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)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qua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. . .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-1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endParaRPr lang="en-GB" sz="2000" i="1" baseline="-25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342866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Nếu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cận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dưới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(1,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, . . .,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) </a:t>
            </a:r>
            <a:r>
              <a:rPr lang="vi-VN" sz="2000" dirty="0">
                <a:cs typeface="Times New Roman" panose="02020603050405020304" pitchFamily="18" charset="0"/>
              </a:rPr>
              <a:t>≥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f*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phận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(1,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, . . .,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)</a:t>
            </a:r>
          </a:p>
          <a:p>
            <a:pPr marL="342866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40824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NGƯỜI DU LỊCH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1092098" cy="437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cs typeface="Times New Roman" panose="02020603050405020304" pitchFamily="18" charset="0"/>
              </a:rPr>
              <a:t>Cần ước lượng chi phí hành trình đầy đủ cho nhánh hiện tại tương ứng với hành trình bộ phận (1, </a:t>
            </a:r>
            <a:r>
              <a:rPr lang="vi-VN" sz="2000" i="1" dirty="0">
                <a:cs typeface="Times New Roman" panose="02020603050405020304" pitchFamily="18" charset="0"/>
              </a:rPr>
              <a:t>u</a:t>
            </a:r>
            <a:r>
              <a:rPr lang="vi-VN" sz="2000" baseline="-25000" dirty="0">
                <a:cs typeface="Times New Roman" panose="02020603050405020304" pitchFamily="18" charset="0"/>
              </a:rPr>
              <a:t>2</a:t>
            </a:r>
            <a:r>
              <a:rPr lang="vi-VN" sz="2000" i="1" dirty="0">
                <a:cs typeface="Times New Roman" panose="02020603050405020304" pitchFamily="18" charset="0"/>
              </a:rPr>
              <a:t>, ..., u</a:t>
            </a:r>
            <a:r>
              <a:rPr lang="vi-VN" sz="2000" i="1" baseline="-25000" dirty="0">
                <a:cs typeface="Times New Roman" panose="02020603050405020304" pitchFamily="18" charset="0"/>
              </a:rPr>
              <a:t>k</a:t>
            </a:r>
            <a:r>
              <a:rPr lang="vi-VN" sz="2000" dirty="0"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vi-VN" sz="2000" dirty="0">
                <a:cs typeface="Times New Roman" panose="02020603050405020304" pitchFamily="18" charset="0"/>
              </a:rPr>
              <a:t>qua </a:t>
            </a:r>
            <a:r>
              <a:rPr lang="vi-VN" sz="2000" i="1" dirty="0">
                <a:cs typeface="Times New Roman" panose="02020603050405020304" pitchFamily="18" charset="0"/>
              </a:rPr>
              <a:t>k</a:t>
            </a:r>
            <a:r>
              <a:rPr lang="vi-VN" sz="2000" dirty="0">
                <a:cs typeface="Times New Roman" panose="02020603050405020304" pitchFamily="18" charset="0"/>
              </a:rPr>
              <a:t> thành phố:</a:t>
            </a:r>
            <a:r>
              <a:rPr lang="vi-VN" sz="2000" i="1" dirty="0">
                <a:cs typeface="Times New Roman" panose="02020603050405020304" pitchFamily="18" charset="0"/>
              </a:rPr>
              <a:t>  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 1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. . .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-1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endParaRPr lang="vi-VN" sz="2000" i="1" baseline="-25000" dirty="0">
              <a:cs typeface="Times New Roman" panose="02020603050405020304" pitchFamily="18" charset="0"/>
            </a:endParaRPr>
          </a:p>
          <a:p>
            <a:pPr marL="548640" lvl="1" indent="27432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Chi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phải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trả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theo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bộ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phận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vi-VN" sz="2000" dirty="0">
                <a:cs typeface="Times New Roman" panose="02020603050405020304" pitchFamily="18" charset="0"/>
              </a:rPr>
              <a:t>(1, </a:t>
            </a:r>
            <a:r>
              <a:rPr lang="vi-VN" sz="2000" i="1" dirty="0">
                <a:cs typeface="Times New Roman" panose="02020603050405020304" pitchFamily="18" charset="0"/>
              </a:rPr>
              <a:t>u</a:t>
            </a:r>
            <a:r>
              <a:rPr lang="vi-VN" sz="2000" baseline="-25000" dirty="0">
                <a:cs typeface="Times New Roman" panose="02020603050405020304" pitchFamily="18" charset="0"/>
              </a:rPr>
              <a:t>2</a:t>
            </a:r>
            <a:r>
              <a:rPr lang="vi-VN" sz="2000" i="1" dirty="0">
                <a:cs typeface="Times New Roman" panose="02020603050405020304" pitchFamily="18" charset="0"/>
              </a:rPr>
              <a:t>, ..., u</a:t>
            </a:r>
            <a:r>
              <a:rPr lang="vi-VN" sz="2000" i="1" baseline="-25000" dirty="0">
                <a:cs typeface="Times New Roman" panose="02020603050405020304" pitchFamily="18" charset="0"/>
              </a:rPr>
              <a:t>k</a:t>
            </a:r>
            <a:r>
              <a:rPr lang="vi-VN" sz="2000" dirty="0">
                <a:cs typeface="Times New Roman" panose="02020603050405020304" pitchFamily="18" charset="0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endParaRPr lang="en-GB" sz="2000" dirty="0">
              <a:latin typeface="Lato" panose="020F0502020204030203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48640" indent="27432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vi-VN" sz="2000" dirty="0"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=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vi-VN" sz="2000" dirty="0">
                <a:cs typeface="Times New Roman" panose="02020603050405020304" pitchFamily="18" charset="0"/>
              </a:rPr>
              <a:t>(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1,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vi-VN" sz="2000" dirty="0">
                <a:cs typeface="Times New Roman" panose="02020603050405020304" pitchFamily="18" charset="0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+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vi-VN" sz="2000" dirty="0">
                <a:cs typeface="Times New Roman" panose="02020603050405020304" pitchFamily="18" charset="0"/>
              </a:rPr>
              <a:t>(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3</a:t>
            </a:r>
            <a:r>
              <a:rPr lang="vi-VN" sz="2000" dirty="0">
                <a:cs typeface="Times New Roman" panose="02020603050405020304" pitchFamily="18" charset="0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+ ... +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vi-VN" sz="2000" dirty="0">
                <a:cs typeface="Times New Roman" panose="02020603050405020304" pitchFamily="18" charset="0"/>
              </a:rPr>
              <a:t>(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-1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vi-VN" sz="2000" dirty="0">
                <a:cs typeface="Times New Roman" panose="02020603050405020304" pitchFamily="18" charset="0"/>
              </a:rPr>
              <a:t>)</a:t>
            </a:r>
            <a:endParaRPr lang="en-GB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548640" lvl="1" indent="27432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  <a:defRPr/>
            </a:pPr>
            <a:r>
              <a:rPr lang="vi-V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1 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baseline="-25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. . . 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baseline="-25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-1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 err="1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i="1" baseline="-25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 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k+1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k+2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…..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1 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Ta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Lato" panose="020F0502020204030203"/>
                <a:cs typeface="Times New Roman" panose="02020603050405020304" pitchFamily="18" charset="0"/>
              </a:rPr>
              <a:t>n-k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+1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nữa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môi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ít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US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nên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ít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vi-VN" sz="2000" dirty="0">
                <a:cs typeface="Times New Roman" panose="02020603050405020304" pitchFamily="18" charset="0"/>
              </a:rPr>
              <a:t>: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(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n-k+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1)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min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endParaRPr lang="vi-VN" sz="2000" i="1" dirty="0"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Vậy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phận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(1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...,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)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thì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đoạn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đường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còn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dù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thế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nào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thì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tổng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cũng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lớn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hơn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hoặc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bằng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g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(1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u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2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, ...,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u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k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) = 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+ (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n-k+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1) </a:t>
            </a:r>
            <a:r>
              <a:rPr lang="en-GB" sz="2000" i="1" dirty="0" err="1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GB" sz="2000" i="1" baseline="-25000" dirty="0" err="1">
                <a:latin typeface="Lato" panose="020F0502020204030203"/>
                <a:cs typeface="Times New Roman" panose="02020603050405020304" pitchFamily="18" charset="0"/>
              </a:rPr>
              <a:t>min</a:t>
            </a:r>
            <a:r>
              <a:rPr lang="en-GB" sz="2000" baseline="-25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endParaRPr lang="vi-V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0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NGƯỜI DU LỊCH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4F93A-CE19-03A1-4A16-16FED9FCD0C3}"/>
              </a:ext>
            </a:extLst>
          </p:cNvPr>
          <p:cNvSpPr txBox="1"/>
          <p:nvPr/>
        </p:nvSpPr>
        <p:spPr>
          <a:xfrm>
            <a:off x="6096000" y="1560346"/>
            <a:ext cx="5602073" cy="4142673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Try(k) 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for v = 2 to n do 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if not visited[v] 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x[k] = v;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visited[v] = true;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f = f + c(x[k-1],x[k]);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if k = n then { //Update record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</a:t>
            </a:r>
            <a:r>
              <a:rPr lang="en-GB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= f + c(x[n],x[1]);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if (</a:t>
            </a:r>
            <a:r>
              <a:rPr lang="en-GB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&lt; f</a:t>
            </a:r>
            <a:r>
              <a:rPr lang="en-GB" sz="1400" b="1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) f</a:t>
            </a:r>
            <a:r>
              <a:rPr lang="en-GB" sz="1400" b="1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∗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}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g = f + (n−k+1)∗cmin;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g &lt; f</a:t>
            </a:r>
            <a:r>
              <a:rPr lang="vi-VN" sz="1400" b="1" baseline="30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∗</a:t>
            </a: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then </a:t>
            </a: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Try(k+1);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vi-VN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vi-VN" sz="14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 = f − c(x[k-1],x[k]);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visited[v] = false;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5431131" cy="85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Hàm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Try(k)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tìm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lời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giải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tối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ưu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bài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du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lịch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sử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dụng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kỹ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thuật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nhánh</a:t>
            </a:r>
            <a:r>
              <a:rPr lang="en-GB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GB" altLang="en-US" sz="2000" dirty="0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solidFill>
                  <a:srgbClr val="FF0000"/>
                </a:solidFill>
                <a:latin typeface="Lato" panose="020F0502020204030203"/>
                <a:cs typeface="Times New Roman" panose="02020603050405020304" pitchFamily="18" charset="0"/>
              </a:rPr>
              <a:t>cận</a:t>
            </a:r>
            <a:endParaRPr lang="vi-VN" altLang="en-US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28873" y="3713018"/>
            <a:ext cx="3251200" cy="83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62418" y="1726058"/>
            <a:ext cx="2066455" cy="19869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94F93A-CE19-03A1-4A16-16FED9FCD0C3}"/>
              </a:ext>
            </a:extLst>
          </p:cNvPr>
          <p:cNvSpPr txBox="1"/>
          <p:nvPr/>
        </p:nvSpPr>
        <p:spPr>
          <a:xfrm>
            <a:off x="859861" y="4102581"/>
            <a:ext cx="4669348" cy="1600438"/>
          </a:xfrm>
          <a:prstGeom prst="rect">
            <a:avLst/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Main(){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//</a:t>
            </a:r>
            <a:r>
              <a:rPr lang="en-GB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f</a:t>
            </a:r>
            <a:r>
              <a:rPr lang="en-GB" sz="1400" b="1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vi-VN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GB" sz="1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∞; f = 0; x[1] = 1;</a:t>
            </a:r>
          </a:p>
          <a:p>
            <a:pPr>
              <a:defRPr/>
            </a:pPr>
            <a:r>
              <a:rPr lang="en-GB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for v = 2 to n do  visited[v] = false;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Try(2);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  print(f</a:t>
            </a:r>
            <a:r>
              <a:rPr lang="en-US" sz="1400" b="1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GB" sz="14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4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394291" cy="1934307"/>
          </a:xfrm>
        </p:spPr>
        <p:txBody>
          <a:bodyPr/>
          <a:lstStyle/>
          <a:p>
            <a:r>
              <a:rPr lang="en-US" dirty="0"/>
              <a:t>CẤU TRÚC DỮ LIỆU VÀ GIẢI THUẬT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51035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CẤU TRÚC DỮ LIỆU VÀ GIẢI THUẬT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TUẦN 4 : NHÁNH VÀ CẬN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cs typeface="Arial" panose="020B0604020202020204" pitchFamily="34" charset="0"/>
              </a:rPr>
              <a:t>NỘI DUNG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000" b="1" dirty="0">
                <a:cs typeface="Arial"/>
              </a:rPr>
              <a:t>Sơ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đồ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chung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nhánh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và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cận</a:t>
            </a:r>
            <a:endParaRPr lang="en-US" sz="2000" b="1" dirty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 err="1">
                <a:cs typeface="Arial"/>
              </a:rPr>
              <a:t>Bài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toán</a:t>
            </a:r>
            <a:r>
              <a:rPr lang="en-US" sz="2000" b="1" dirty="0">
                <a:cs typeface="Arial"/>
              </a:rPr>
              <a:t> </a:t>
            </a:r>
            <a:r>
              <a:rPr lang="en-US" sz="2000" b="1" dirty="0" err="1">
                <a:cs typeface="Arial"/>
              </a:rPr>
              <a:t>người</a:t>
            </a:r>
            <a:r>
              <a:rPr lang="en-US" sz="2000" b="1" dirty="0">
                <a:cs typeface="Arial"/>
              </a:rPr>
              <a:t> du </a:t>
            </a:r>
            <a:r>
              <a:rPr lang="en-US" sz="2000" b="1" dirty="0" err="1">
                <a:cs typeface="Arial"/>
              </a:rPr>
              <a:t>lịch</a:t>
            </a: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Nhánh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cận</a:t>
            </a:r>
            <a:r>
              <a:rPr lang="en-US" sz="2000" dirty="0">
                <a:cs typeface="Arial"/>
              </a:rPr>
              <a:t> (Branch and Bound): </a:t>
            </a:r>
            <a:r>
              <a:rPr lang="en-US" sz="2000" dirty="0" err="1">
                <a:cs typeface="Arial"/>
              </a:rPr>
              <a:t>một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số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phương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pháp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để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giải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bài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tối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ưu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tổ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hợp</a:t>
            </a:r>
            <a:endParaRPr lang="en-US" sz="2000" dirty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Dùng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kỹ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thuật</a:t>
            </a:r>
            <a:r>
              <a:rPr lang="en-US" sz="2000" dirty="0">
                <a:cs typeface="Arial"/>
              </a:rPr>
              <a:t> quay </a:t>
            </a:r>
            <a:r>
              <a:rPr lang="en-US" sz="2000" dirty="0" err="1">
                <a:cs typeface="Arial"/>
              </a:rPr>
              <a:t>lui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để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liệt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kê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tất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cả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phương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án</a:t>
            </a:r>
            <a:r>
              <a:rPr lang="en-US" sz="2000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từ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đó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giữ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lại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phương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tốt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nhất</a:t>
            </a:r>
            <a:endParaRPr lang="en-US" sz="2000" dirty="0">
              <a:cs typeface="Arial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Dùng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đánh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cận</a:t>
            </a:r>
            <a:r>
              <a:rPr lang="en-US" sz="2000" dirty="0">
                <a:cs typeface="Arial"/>
              </a:rPr>
              <a:t> (</a:t>
            </a:r>
            <a:r>
              <a:rPr lang="en-US" sz="2000" dirty="0" err="1">
                <a:cs typeface="Arial"/>
              </a:rPr>
              <a:t>cận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trên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với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bài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max </a:t>
            </a:r>
            <a:r>
              <a:rPr lang="en-US" sz="2000" dirty="0" err="1">
                <a:cs typeface="Arial"/>
              </a:rPr>
              <a:t>và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cận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dưới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đối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với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bài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min) </a:t>
            </a:r>
            <a:r>
              <a:rPr lang="en-US" sz="2000" dirty="0" err="1">
                <a:cs typeface="Arial"/>
              </a:rPr>
              <a:t>để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cắt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bỏ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bớt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không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gian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kiếm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quá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trình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liệt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kê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90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1718" y="946731"/>
            <a:ext cx="5036828" cy="49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Xét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bài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toán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cực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tiểu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của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hàm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mục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tiêu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đó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lời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giải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được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biểu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diễn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bởi</a:t>
            </a:r>
            <a:r>
              <a:rPr lang="en-US" sz="2000" dirty="0">
                <a:cs typeface="Arial"/>
              </a:rPr>
              <a:t> 1 </a:t>
            </a:r>
            <a:r>
              <a:rPr lang="en-US" sz="2000" dirty="0" err="1">
                <a:cs typeface="Arial"/>
              </a:rPr>
              <a:t>bộ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biến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X</a:t>
            </a:r>
            <a:r>
              <a:rPr lang="en-US" sz="2000" dirty="0">
                <a:cs typeface="Arial"/>
              </a:rPr>
              <a:t> = (</a:t>
            </a:r>
            <a:r>
              <a:rPr lang="en-US" sz="2000" i="1" dirty="0">
                <a:cs typeface="Arial"/>
              </a:rPr>
              <a:t>X</a:t>
            </a:r>
            <a:r>
              <a:rPr lang="en-US" sz="2000" baseline="-25000" dirty="0">
                <a:cs typeface="Arial"/>
              </a:rPr>
              <a:t>1</a:t>
            </a:r>
            <a:r>
              <a:rPr lang="en-US" sz="2000" dirty="0">
                <a:cs typeface="Arial"/>
              </a:rPr>
              <a:t>, </a:t>
            </a:r>
            <a:r>
              <a:rPr lang="en-US" sz="2000" i="1" dirty="0">
                <a:cs typeface="Arial"/>
              </a:rPr>
              <a:t>X</a:t>
            </a:r>
            <a:r>
              <a:rPr lang="en-US" sz="2000" baseline="-25000" dirty="0">
                <a:cs typeface="Arial"/>
              </a:rPr>
              <a:t>2</a:t>
            </a:r>
            <a:r>
              <a:rPr lang="en-US" sz="2000" dirty="0">
                <a:cs typeface="Arial"/>
              </a:rPr>
              <a:t>, . . ., </a:t>
            </a:r>
            <a:r>
              <a:rPr lang="en-US" sz="2000" i="1" dirty="0" err="1">
                <a:cs typeface="Arial"/>
              </a:rPr>
              <a:t>X</a:t>
            </a:r>
            <a:r>
              <a:rPr lang="en-US" sz="2000" i="1" baseline="-25000" dirty="0" err="1">
                <a:cs typeface="Arial"/>
              </a:rPr>
              <a:t>n</a:t>
            </a:r>
            <a:r>
              <a:rPr lang="en-US" sz="2000" dirty="0">
                <a:cs typeface="Arial"/>
              </a:rPr>
              <a:t>).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Hàm</a:t>
            </a:r>
            <a:r>
              <a:rPr lang="en-US" sz="2000" dirty="0">
                <a:cs typeface="Arial"/>
              </a:rPr>
              <a:t> Try(</a:t>
            </a:r>
            <a:r>
              <a:rPr lang="en-US" sz="2000" i="1" dirty="0">
                <a:cs typeface="Arial"/>
              </a:rPr>
              <a:t>k</a:t>
            </a:r>
            <a:r>
              <a:rPr lang="en-US" sz="2000" dirty="0">
                <a:cs typeface="Arial"/>
              </a:rPr>
              <a:t>) </a:t>
            </a:r>
            <a:r>
              <a:rPr lang="en-US" sz="2000" dirty="0" err="1">
                <a:cs typeface="Arial"/>
              </a:rPr>
              <a:t>dùng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để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thử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cho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biến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 err="1">
                <a:cs typeface="Arial"/>
              </a:rPr>
              <a:t>X</a:t>
            </a:r>
            <a:r>
              <a:rPr lang="en-US" sz="2000" i="1" baseline="-25000" dirty="0" err="1">
                <a:cs typeface="Arial"/>
              </a:rPr>
              <a:t>k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trong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quá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trình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liệt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kê</a:t>
            </a:r>
            <a:endParaRPr lang="en-US" sz="2000" dirty="0">
              <a:cs typeface="Arial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Ký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hiệu</a:t>
            </a:r>
            <a:r>
              <a:rPr lang="en-US" sz="2000" i="1" dirty="0">
                <a:cs typeface="Arial"/>
              </a:rPr>
              <a:t> f*</a:t>
            </a:r>
            <a:r>
              <a:rPr lang="en-US" sz="2000" dirty="0">
                <a:cs typeface="Arial"/>
              </a:rPr>
              <a:t>: </a:t>
            </a:r>
            <a:r>
              <a:rPr lang="en-US" sz="2000" dirty="0" err="1">
                <a:cs typeface="Arial"/>
              </a:rPr>
              <a:t>giá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trị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hàm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mục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tiêu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của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phương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tốt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nhất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đã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tìm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được</a:t>
            </a:r>
            <a:endParaRPr lang="en-US" sz="2000" dirty="0">
              <a:cs typeface="Arial"/>
            </a:endParaRPr>
          </a:p>
        </p:txBody>
      </p:sp>
      <p:pic>
        <p:nvPicPr>
          <p:cNvPr id="3074" name="image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09" y="1140836"/>
            <a:ext cx="6728310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9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SƠ ĐỒ CHUNG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1718" y="946731"/>
            <a:ext cx="5036828" cy="49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Sau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khi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trị</a:t>
            </a:r>
            <a:r>
              <a:rPr lang="en-US" sz="2000" dirty="0">
                <a:cs typeface="Arial"/>
              </a:rPr>
              <a:t> v </a:t>
            </a:r>
            <a:r>
              <a:rPr lang="en-US" sz="2000" dirty="0" err="1">
                <a:cs typeface="Arial"/>
              </a:rPr>
              <a:t>cho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 err="1">
                <a:cs typeface="Arial"/>
              </a:rPr>
              <a:t>X</a:t>
            </a:r>
            <a:r>
              <a:rPr lang="en-US" sz="2000" i="1" baseline="-25000" dirty="0" err="1">
                <a:cs typeface="Arial"/>
              </a:rPr>
              <a:t>k</a:t>
            </a:r>
            <a:r>
              <a:rPr lang="en-US" sz="2000" dirty="0">
                <a:cs typeface="Arial"/>
              </a:rPr>
              <a:t>, ta </a:t>
            </a:r>
            <a:r>
              <a:rPr lang="en-US" sz="2000" dirty="0" err="1">
                <a:cs typeface="Arial"/>
              </a:rPr>
              <a:t>đánh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giá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cận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dưới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của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hàm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mục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tiêu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của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các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phương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phát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triển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tiếp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từ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điểm</a:t>
            </a:r>
            <a:r>
              <a:rPr lang="en-US" sz="2000" dirty="0">
                <a:cs typeface="Arial"/>
              </a:rPr>
              <a:t> 13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cs typeface="Arial"/>
              </a:rPr>
              <a:t>Nếu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lớn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hơn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hoặc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bằng</a:t>
            </a:r>
            <a:r>
              <a:rPr lang="en-US" sz="2000" dirty="0">
                <a:cs typeface="Arial"/>
              </a:rPr>
              <a:t> </a:t>
            </a:r>
            <a:r>
              <a:rPr lang="en-US" sz="2000" i="1" dirty="0">
                <a:cs typeface="Arial"/>
              </a:rPr>
              <a:t>f* </a:t>
            </a:r>
            <a:r>
              <a:rPr lang="en-US" sz="2000" dirty="0" err="1">
                <a:cs typeface="Arial"/>
              </a:rPr>
              <a:t>thì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không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phát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triển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tiếp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lời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giải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từ</a:t>
            </a:r>
            <a:r>
              <a:rPr lang="en-US" sz="2000" dirty="0">
                <a:cs typeface="Arial"/>
              </a:rPr>
              <a:t> </a:t>
            </a:r>
            <a:r>
              <a:rPr lang="en-US" sz="2000" dirty="0" err="1">
                <a:cs typeface="Arial"/>
              </a:rPr>
              <a:t>điểm</a:t>
            </a:r>
            <a:r>
              <a:rPr lang="en-US" sz="2000" dirty="0">
                <a:cs typeface="Arial"/>
              </a:rPr>
              <a:t> 13</a:t>
            </a:r>
          </a:p>
        </p:txBody>
      </p:sp>
      <p:pic>
        <p:nvPicPr>
          <p:cNvPr id="3074" name="image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09" y="1140836"/>
            <a:ext cx="6728310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15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NGƯỜI DU LỊCH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1" y="943897"/>
            <a:ext cx="9883059" cy="519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biểu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bài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toán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du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lịch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muốn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quan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1, 2, . . ., </a:t>
            </a:r>
            <a:r>
              <a:rPr lang="en-US" altLang="en-US" sz="2000" i="1" dirty="0">
                <a:latin typeface="Lato" panose="020F0502020204030203"/>
                <a:cs typeface="Times New Roman" panose="02020603050405020304" pitchFamily="18" charset="0"/>
              </a:rPr>
              <a:t>n</a:t>
            </a: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cách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1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qua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tất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cả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còn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mỗi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đúng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lần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rồi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quay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trở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lại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1. </a:t>
            </a: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Biết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c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, j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)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đi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từ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đến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phố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j 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(</a:t>
            </a:r>
            <a:r>
              <a:rPr lang="en-GB" altLang="en-US" sz="2000" i="1" dirty="0" err="1">
                <a:latin typeface="Lato" panose="020F0502020204030203"/>
                <a:cs typeface="Times New Roman" panose="02020603050405020304" pitchFamily="18" charset="0"/>
              </a:rPr>
              <a:t>i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, j =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1, 2,...,</a:t>
            </a:r>
            <a:r>
              <a:rPr lang="en-GB" altLang="en-US" sz="2000" i="1" dirty="0">
                <a:latin typeface="Lato" panose="020F0502020204030203"/>
                <a:cs typeface="Times New Roman" panose="02020603050405020304" pitchFamily="18" charset="0"/>
              </a:rPr>
              <a:t> n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)</a:t>
            </a: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Tìm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với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tổng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chi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nhỏ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nhất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nhận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xét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lượng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du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lịch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(n-1)!</a:t>
            </a:r>
            <a:r>
              <a:rPr lang="vi-VN" altLang="en-US" sz="2000" dirty="0">
                <a:cs typeface="Times New Roman" panose="02020603050405020304" pitchFamily="18" charset="0"/>
              </a:rPr>
              <a:t> </a:t>
            </a:r>
            <a:endParaRPr lang="en-US" altLang="en-US" sz="2000" dirty="0">
              <a:latin typeface="Lato" panose="020F0502020204030203"/>
              <a:cs typeface="Times New Roman" panose="02020603050405020304" pitchFamily="18" charset="0"/>
            </a:endParaRPr>
          </a:p>
          <a:p>
            <a:pPr marL="640080" lvl="1" indent="-246888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Ta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tương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ứng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1-1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giữa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người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 du </a:t>
            </a:r>
            <a:r>
              <a:rPr lang="en-GB" altLang="en-US" sz="2000" dirty="0" err="1">
                <a:latin typeface="Lato" panose="020F0502020204030203"/>
                <a:cs typeface="Times New Roman" panose="02020603050405020304" pitchFamily="18" charset="0"/>
              </a:rPr>
              <a:t>lịch</a:t>
            </a:r>
            <a:r>
              <a:rPr lang="en-GB" alt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GB" sz="2000" i="1" dirty="0">
                <a:latin typeface="Lato" panose="020F0502020204030203"/>
              </a:rPr>
              <a:t>	   </a:t>
            </a:r>
            <a:r>
              <a:rPr lang="en-GB" sz="2000" dirty="0">
                <a:latin typeface="Lato" panose="020F0502020204030203"/>
              </a:rPr>
              <a:t>1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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[2]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 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[3]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</a:t>
            </a:r>
            <a:r>
              <a:rPr lang="en-GB" sz="2000" i="1" dirty="0">
                <a:latin typeface="Lato" panose="020F0502020204030203"/>
              </a:rPr>
              <a:t>...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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n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]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</a:t>
            </a:r>
            <a:r>
              <a:rPr lang="en-GB" sz="2000" i="1" dirty="0">
                <a:latin typeface="Lato" panose="020F0502020204030203"/>
              </a:rPr>
              <a:t> </a:t>
            </a:r>
            <a:r>
              <a:rPr lang="en-GB" sz="2000" dirty="0">
                <a:latin typeface="Lato" panose="020F0502020204030203"/>
              </a:rPr>
              <a:t>1</a:t>
            </a:r>
            <a:r>
              <a:rPr lang="en-GB" sz="2000" baseline="-25000" dirty="0">
                <a:latin typeface="Lato" panose="020F0502020204030203"/>
              </a:rPr>
              <a:t> </a:t>
            </a:r>
            <a:br>
              <a:rPr lang="en-GB" sz="2000" baseline="-25000" dirty="0">
                <a:latin typeface="Lato" panose="020F0502020204030203"/>
              </a:rPr>
            </a:br>
            <a:r>
              <a:rPr lang="en-GB" sz="2000" baseline="-25000" dirty="0">
                <a:latin typeface="Lato" panose="020F0502020204030203"/>
              </a:rPr>
              <a:t>                      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với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hoán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vị</a:t>
            </a:r>
            <a:r>
              <a:rPr lang="en-GB" sz="2000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</a:rPr>
              <a:t> = (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[2],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[3]</a:t>
            </a:r>
            <a:r>
              <a:rPr lang="en-GB" sz="2000" dirty="0">
                <a:latin typeface="Lato" panose="020F0502020204030203"/>
              </a:rPr>
              <a:t>,</a:t>
            </a:r>
            <a:r>
              <a:rPr lang="en-GB" sz="2000" i="1" dirty="0">
                <a:latin typeface="Lato" panose="020F0502020204030203"/>
              </a:rPr>
              <a:t>...,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[n]</a:t>
            </a:r>
            <a:r>
              <a:rPr lang="en-GB" sz="2000" dirty="0">
                <a:latin typeface="Lato" panose="020F0502020204030203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latin typeface="Lato" panose="020F0502020204030203"/>
                <a:cs typeface="Times New Roman" panose="02020603050405020304" pitchFamily="18" charset="0"/>
              </a:rPr>
              <a:t>n-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1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tự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nhiên</a:t>
            </a:r>
            <a:r>
              <a:rPr lang="en-GB" sz="2000" dirty="0">
                <a:latin typeface="Lato" panose="020F0502020204030203"/>
              </a:rPr>
              <a:t> 2, 3,...,</a:t>
            </a:r>
            <a:r>
              <a:rPr lang="en-GB" sz="2000" i="1" dirty="0">
                <a:latin typeface="Lato" panose="020F0502020204030203"/>
              </a:rPr>
              <a:t> n</a:t>
            </a:r>
            <a:r>
              <a:rPr lang="en-GB" sz="2000" dirty="0">
                <a:latin typeface="Lato" panose="020F0502020204030203"/>
              </a:rPr>
              <a:t>. </a:t>
            </a:r>
          </a:p>
          <a:p>
            <a:pPr marL="914400" lvl="2" indent="-274320">
              <a:lnSpc>
                <a:spcPct val="150000"/>
              </a:lnSpc>
              <a:buSzPct val="85000"/>
              <a:buFont typeface="Wingdings" panose="05000000000000000000" pitchFamily="2" charset="2"/>
              <a:buChar char="§"/>
              <a:defRPr/>
            </a:pP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Chi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phí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GB" sz="2000" i="1" dirty="0">
                <a:latin typeface="Lato" panose="020F0502020204030203"/>
              </a:rPr>
              <a:t> f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</a:rPr>
              <a:t>)</a:t>
            </a:r>
            <a:r>
              <a:rPr lang="en-GB" sz="2000" i="1" dirty="0">
                <a:latin typeface="Lato" panose="020F0502020204030203"/>
              </a:rPr>
              <a:t> = c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1</a:t>
            </a:r>
            <a:r>
              <a:rPr lang="en-GB" sz="2000" i="1" dirty="0">
                <a:latin typeface="Lato" panose="020F0502020204030203"/>
              </a:rPr>
              <a:t>,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 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[2]</a:t>
            </a:r>
            <a:r>
              <a:rPr lang="en-GB" sz="2000" dirty="0">
                <a:latin typeface="Lato" panose="020F0502020204030203"/>
              </a:rPr>
              <a:t>)</a:t>
            </a:r>
            <a:r>
              <a:rPr lang="en-GB" sz="2000" i="1" dirty="0">
                <a:latin typeface="Lato" panose="020F0502020204030203"/>
              </a:rPr>
              <a:t> + c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[2]</a:t>
            </a:r>
            <a:r>
              <a:rPr lang="en-GB" sz="2000" i="1" dirty="0">
                <a:latin typeface="Lato" panose="020F0502020204030203"/>
              </a:rPr>
              <a:t>,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 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[3]</a:t>
            </a:r>
            <a:r>
              <a:rPr lang="en-GB" sz="2000" dirty="0">
                <a:latin typeface="Lato" panose="020F0502020204030203"/>
              </a:rPr>
              <a:t>)</a:t>
            </a:r>
            <a:r>
              <a:rPr lang="en-GB" sz="2000" baseline="-25000" dirty="0">
                <a:latin typeface="Lato" panose="020F0502020204030203"/>
              </a:rPr>
              <a:t> </a:t>
            </a:r>
            <a:r>
              <a:rPr lang="en-GB" sz="2000" i="1" dirty="0">
                <a:latin typeface="Lato" panose="020F0502020204030203"/>
              </a:rPr>
              <a:t>+... + c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n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-1],x[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n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])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 </a:t>
            </a:r>
            <a:r>
              <a:rPr lang="en-GB" sz="2000" i="1" dirty="0">
                <a:latin typeface="Lato" panose="020F0502020204030203"/>
              </a:rPr>
              <a:t>+ c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n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] ,1)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0586ED2D-057A-71F8-2086-4BC78FFBE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8447" y="4260431"/>
            <a:ext cx="3566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Sir William Rowan Hamilton [1]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  <a:latin typeface="+mn-lt"/>
              </a:rPr>
              <a:t>(1805 – 1865) </a:t>
            </a:r>
            <a:endParaRPr lang="en-US" altLang="en-US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E27CA2A-E27E-2C1E-DA19-4C93A0C7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030" y="2383236"/>
            <a:ext cx="1513535" cy="184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4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BÀI TOÁN NGƯỜI DU LỊCH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378542" y="943897"/>
            <a:ext cx="11092098" cy="88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Giải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bằng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phương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pháp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duyệt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toàn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Lato" panose="020F0502020204030203"/>
                <a:cs typeface="Times New Roman" panose="02020603050405020304" pitchFamily="18" charset="0"/>
              </a:rPr>
              <a:t>bộ</a:t>
            </a:r>
            <a:r>
              <a:rPr lang="en-US" altLang="en-US" sz="2000" dirty="0">
                <a:latin typeface="Lato" panose="020F0502020204030203"/>
                <a:cs typeface="Times New Roman" panose="02020603050405020304" pitchFamily="18" charset="0"/>
              </a:rPr>
              <a:t>:</a:t>
            </a:r>
          </a:p>
          <a:p>
            <a:pPr marL="800089" lvl="1" indent="-3429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Lato" panose="020F0502020204030203"/>
                <a:cs typeface="Times New Roman" panose="02020603050405020304" pitchFamily="18" charset="0"/>
              </a:rPr>
              <a:t>: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</a:rPr>
              <a:t> = (1,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[2],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[3]</a:t>
            </a:r>
            <a:r>
              <a:rPr lang="en-GB" sz="2000" dirty="0">
                <a:latin typeface="Lato" panose="020F0502020204030203"/>
              </a:rPr>
              <a:t>,</a:t>
            </a:r>
            <a:r>
              <a:rPr lang="en-GB" sz="2000" i="1" dirty="0">
                <a:latin typeface="Lato" panose="020F0502020204030203"/>
              </a:rPr>
              <a:t>..., </a:t>
            </a:r>
            <a:r>
              <a:rPr lang="en-GB" sz="2000" i="1" dirty="0">
                <a:latin typeface="Lato" panose="020F0502020204030203"/>
                <a:sym typeface="Symbol" panose="05050102010706020507" pitchFamily="18" charset="2"/>
              </a:rPr>
              <a:t>x</a:t>
            </a:r>
            <a:r>
              <a:rPr lang="en-GB" sz="2000" dirty="0">
                <a:latin typeface="Lato" panose="020F0502020204030203"/>
                <a:sym typeface="Symbol" panose="05050102010706020507" pitchFamily="18" charset="2"/>
              </a:rPr>
              <a:t>[n], 1</a:t>
            </a:r>
            <a:r>
              <a:rPr lang="en-GB" sz="2000" dirty="0">
                <a:latin typeface="Lato" panose="020F0502020204030203"/>
              </a:rPr>
              <a:t>)</a:t>
            </a:r>
            <a:r>
              <a:rPr lang="en-GB" sz="2000" dirty="0">
                <a:latin typeface="Lato" panose="020F0502020204030203"/>
                <a:cs typeface="Times New Roman" panose="02020603050405020304" pitchFamily="18" charset="0"/>
              </a:rPr>
              <a:t> 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E69A3-F01A-3C20-3720-DA0C8858ED25}"/>
              </a:ext>
            </a:extLst>
          </p:cNvPr>
          <p:cNvSpPr txBox="1"/>
          <p:nvPr/>
        </p:nvSpPr>
        <p:spPr>
          <a:xfrm>
            <a:off x="198556" y="2135966"/>
            <a:ext cx="4925818" cy="409080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){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//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5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500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5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for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in candidates(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do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(check(</a:t>
            </a:r>
            <a:r>
              <a:rPr lang="en-US" altLang="en-US" sz="1600" i="1" dirty="0" err="1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[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] = 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[Update the data structure </a:t>
            </a:r>
            <a:r>
              <a:rPr lang="en-US" altLang="en-US" sz="1600" i="1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if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 == 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) </a:t>
            </a:r>
            <a:r>
              <a:rPr lang="en-US" altLang="en-US" sz="1600" b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then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else try(</a:t>
            </a:r>
            <a:r>
              <a:rPr lang="en-US" altLang="en-US" sz="1600" i="1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600" i="1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600" dirty="0">
                <a:solidFill>
                  <a:schemeClr val="accent1"/>
                </a:solidFill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600" dirty="0">
              <a:solidFill>
                <a:schemeClr val="accent1"/>
              </a:solidFill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2857A-3584-2298-23D6-6FAEEEBAE5C5}"/>
              </a:ext>
            </a:extLst>
          </p:cNvPr>
          <p:cNvSpPr txBox="1"/>
          <p:nvPr/>
        </p:nvSpPr>
        <p:spPr>
          <a:xfrm>
            <a:off x="7017836" y="1064031"/>
            <a:ext cx="5062694" cy="50167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Init: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f* = </a:t>
            </a:r>
            <a:r>
              <a:rPr lang="vi-VN" sz="1600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∞; f = 0; x[1] = 1;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for (int v = 2; v&lt;=n; v++)  visited[v]=0;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GB" sz="16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Try(int k) {</a:t>
            </a:r>
            <a:endParaRPr lang="en-GB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for (int v = 2; v&lt;=n; v++) 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if (!visited[v]) {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x[k] = v;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visited[v] = 1;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f = f + c(x[k-1],x[k]);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if (k == n) { //Update record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</a:t>
            </a:r>
            <a:r>
              <a:rPr lang="en-GB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f + c(x[n],x[1]);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if (</a:t>
            </a:r>
            <a:r>
              <a:rPr lang="en-GB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&lt; f*) f</a:t>
            </a:r>
            <a:r>
              <a:rPr lang="en-GB" sz="1600" baseline="30000" dirty="0">
                <a:latin typeface="Consolas" panose="020B0609020204030204" pitchFamily="49" charset="0"/>
                <a:cs typeface="Courier New" panose="02070309020205020404" pitchFamily="49" charset="0"/>
              </a:rPr>
              <a:t>∗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ftemp</a:t>
            </a: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}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else Try(k + 1);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 = f − c(x[k-1],x[k]);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visited[v] = 0;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6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1FEF12-0DB0-D422-F8E3-5286BC4AA1A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124374" y="4181366"/>
            <a:ext cx="189346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1BBB8E-279F-52EA-F166-8A4CCD6C20FF}"/>
              </a:ext>
            </a:extLst>
          </p:cNvPr>
          <p:cNvSpPr txBox="1"/>
          <p:nvPr/>
        </p:nvSpPr>
        <p:spPr>
          <a:xfrm>
            <a:off x="5124373" y="3391913"/>
            <a:ext cx="2283686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:</a:t>
            </a:r>
          </a:p>
          <a:p>
            <a:pPr marL="274320" indent="-274320" algn="l">
              <a:buFont typeface="+mj-lt"/>
              <a:buAutoNum type="arabicParenR"/>
            </a:pPr>
            <a:r>
              <a:rPr lang="en-US" sz="1600" dirty="0">
                <a:latin typeface="Consolas" panose="020B0609020204030204" pitchFamily="49" charset="0"/>
              </a:rPr>
              <a:t>candidates(k)</a:t>
            </a:r>
          </a:p>
          <a:p>
            <a:pPr marL="274320" indent="-274320" algn="l">
              <a:buFont typeface="+mj-lt"/>
              <a:buAutoNum type="arabicParenR"/>
            </a:pPr>
            <a:r>
              <a:rPr lang="en-US" sz="1600" dirty="0">
                <a:latin typeface="Consolas" panose="020B0609020204030204" pitchFamily="49" charset="0"/>
              </a:rPr>
              <a:t>check(v, k)</a:t>
            </a:r>
          </a:p>
        </p:txBody>
      </p:sp>
    </p:spTree>
    <p:extLst>
      <p:ext uri="{BB962C8B-B14F-4D97-AF65-F5344CB8AC3E}">
        <p14:creationId xmlns:p14="http://schemas.microsoft.com/office/powerpoint/2010/main" val="342148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purl.org/dc/terms/"/>
    <ds:schemaRef ds:uri="http://www.w3.org/XML/1998/namespace"/>
    <ds:schemaRef ds:uri="http://schemas.microsoft.com/office/2006/documentManagement/types"/>
    <ds:schemaRef ds:uri="aca7c73a-4441-494b-bdc7-d241e2e7c022"/>
    <ds:schemaRef ds:uri="ec3c8a1e-e7d2-40eb-a53e-dfc8e21c73f0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B1EE6CE-1D7A-490F-93AA-757ABEE83B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1121</Words>
  <Application>Microsoft Office PowerPoint</Application>
  <PresentationFormat>Widescreen</PresentationFormat>
  <Paragraphs>121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CẤU TRÚC DỮ LIỆU VÀ GIẢI THUẬT</vt:lpstr>
      <vt:lpstr>PowerPoint Presentation</vt:lpstr>
      <vt:lpstr>NỘI DUNG</vt:lpstr>
      <vt:lpstr>SƠ ĐỒ CHUNG</vt:lpstr>
      <vt:lpstr>SƠ ĐỒ CHUNG</vt:lpstr>
      <vt:lpstr>SƠ ĐỒ CHUNG</vt:lpstr>
      <vt:lpstr>BÀI TOÁN NGƯỜI DU LỊCH</vt:lpstr>
      <vt:lpstr>BÀI TOÁN NGƯỜI DU LỊCH</vt:lpstr>
      <vt:lpstr>BÀI TOÁN NGƯỜI DU LỊCH</vt:lpstr>
      <vt:lpstr>BÀI TOÁN NGƯỜI DU LỊCH</vt:lpstr>
      <vt:lpstr>BÀI TOÁN NGƯỜI DU LỊCH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58</cp:revision>
  <dcterms:created xsi:type="dcterms:W3CDTF">2021-05-28T04:32:29Z</dcterms:created>
  <dcterms:modified xsi:type="dcterms:W3CDTF">2024-04-11T07:40:26Z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